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9"/>
  </p:notesMasterIdLst>
  <p:sldIdLst>
    <p:sldId id="772" r:id="rId2"/>
    <p:sldId id="820" r:id="rId3"/>
    <p:sldId id="819" r:id="rId4"/>
    <p:sldId id="821" r:id="rId5"/>
    <p:sldId id="795" r:id="rId6"/>
    <p:sldId id="796" r:id="rId7"/>
    <p:sldId id="797" r:id="rId8"/>
    <p:sldId id="2927" r:id="rId9"/>
    <p:sldId id="2928" r:id="rId10"/>
    <p:sldId id="822" r:id="rId11"/>
    <p:sldId id="798" r:id="rId12"/>
    <p:sldId id="799" r:id="rId13"/>
    <p:sldId id="800" r:id="rId14"/>
    <p:sldId id="802" r:id="rId15"/>
    <p:sldId id="804" r:id="rId16"/>
    <p:sldId id="823" r:id="rId17"/>
    <p:sldId id="805" r:id="rId18"/>
    <p:sldId id="824" r:id="rId19"/>
    <p:sldId id="2923" r:id="rId20"/>
    <p:sldId id="2926" r:id="rId21"/>
    <p:sldId id="803" r:id="rId22"/>
    <p:sldId id="2924" r:id="rId23"/>
    <p:sldId id="808" r:id="rId24"/>
    <p:sldId id="810" r:id="rId25"/>
    <p:sldId id="809" r:id="rId26"/>
    <p:sldId id="887" r:id="rId27"/>
    <p:sldId id="778" r:id="rId28"/>
  </p:sldIdLst>
  <p:sldSz cx="12192000" cy="6858000"/>
  <p:notesSz cx="6797675" cy="9926638"/>
  <p:custDataLst>
    <p:tags r:id="rId30"/>
  </p:custData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w0500209" initials="kxg" lastIdx="1" clrIdx="0"/>
  <p:cmAuthor id="1" name="dengchao" initials="d" lastIdx="3" clrIdx="0"/>
  <p:cmAuthor id="2" name="张岩兴" initials="张岩兴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EB2"/>
    <a:srgbClr val="D6E9EA"/>
    <a:srgbClr val="FF8C00"/>
    <a:srgbClr val="000099"/>
    <a:srgbClr val="7F7F7F"/>
    <a:srgbClr val="082247"/>
    <a:srgbClr val="C2C0C1"/>
    <a:srgbClr val="072146"/>
    <a:srgbClr val="9C9C9D"/>
    <a:srgbClr val="F6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0862" autoAdjust="0"/>
  </p:normalViewPr>
  <p:slideViewPr>
    <p:cSldViewPr snapToGrid="0">
      <p:cViewPr varScale="1">
        <p:scale>
          <a:sx n="93" d="100"/>
          <a:sy n="93" d="100"/>
        </p:scale>
        <p:origin x="77" y="125"/>
      </p:cViewPr>
      <p:guideLst>
        <p:guide orient="horz" pos="221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295" tIns="45648" rIns="91295" bIns="4564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5" tIns="45648" rIns="91295" bIns="45648" rtlCol="0"/>
          <a:lstStyle>
            <a:lvl1pPr algn="r">
              <a:defRPr sz="1200"/>
            </a:lvl1pPr>
          </a:lstStyle>
          <a:p>
            <a:fld id="{432274C5-6EC4-4FA0-B7E5-01BED7D27F31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5" tIns="45648" rIns="91295" bIns="4564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5" tIns="45648" rIns="91295" bIns="4564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295" tIns="45648" rIns="91295" bIns="4564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5" tIns="45648" rIns="91295" bIns="45648" rtlCol="0" anchor="b"/>
          <a:lstStyle>
            <a:lvl1pPr algn="r">
              <a:defRPr sz="1200"/>
            </a:lvl1pPr>
          </a:lstStyle>
          <a:p>
            <a:fld id="{3ACD9FEE-60D2-4A8E-8D8E-6E095DCD6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84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63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83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96369" y="211301"/>
            <a:ext cx="10515600" cy="4894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7214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090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6"/>
          <a:ext cx="211139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">
                  <p:embed/>
                </p:oleObj>
              </mc:Choice>
              <mc:Fallback>
                <p:oleObj name="think-cell Slide" r:id="rId3" imgW="8255" imgH="8255" progId="">
                  <p:embed/>
                  <p:pic>
                    <p:nvPicPr>
                      <p:cNvPr id="0" name="图片 7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"/>
                        <a:ext cx="211139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5" y="6469069"/>
            <a:ext cx="2786063" cy="282500"/>
          </a:xfrm>
          <a:prstGeom prst="rect">
            <a:avLst/>
          </a:prstGeom>
          <a:noFill/>
          <a:ln>
            <a:noFill/>
          </a:ln>
          <a:effectLst/>
        </p:spPr>
        <p:txBody>
          <a:bodyPr lIns="96891" tIns="48444" rIns="96891" bIns="48444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逐梦世界  行稳致远</a:t>
            </a: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22963" y="754992"/>
            <a:ext cx="11748556" cy="0"/>
          </a:xfrm>
          <a:prstGeom prst="line">
            <a:avLst/>
          </a:prstGeom>
          <a:ln w="1905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 bwMode="auto">
          <a:xfrm>
            <a:off x="370419" y="0"/>
            <a:ext cx="0" cy="68580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 userDrawn="1"/>
        </p:nvCxnSpPr>
        <p:spPr bwMode="auto">
          <a:xfrm>
            <a:off x="11815897" y="-4504"/>
            <a:ext cx="0" cy="68580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 userDrawn="1"/>
        </p:nvCxnSpPr>
        <p:spPr>
          <a:xfrm>
            <a:off x="456002" y="0"/>
            <a:ext cx="0" cy="68580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11719194" y="22998"/>
            <a:ext cx="0" cy="68580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灯片编号占位符 3"/>
          <p:cNvSpPr txBox="1"/>
          <p:nvPr userDrawn="1"/>
        </p:nvSpPr>
        <p:spPr>
          <a:xfrm>
            <a:off x="10101877" y="6572415"/>
            <a:ext cx="1296491" cy="305905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1200" dirty="0">
                <a:solidFill>
                  <a:srgbClr val="072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Page </a:t>
            </a:r>
            <a:fld id="{21F5993E-B9C5-4D16-88AE-527C863CF041}" type="slidenum">
              <a:rPr lang="zh-CN" altLang="en-US" sz="900" b="0" kern="1200" smtClean="0">
                <a:solidFill>
                  <a:srgbClr val="072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‹#›</a:t>
            </a:fld>
            <a:r>
              <a:rPr lang="zh-CN" altLang="en-US" sz="900" b="0" kern="1200" dirty="0">
                <a:solidFill>
                  <a:srgbClr val="072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851722" y="6492911"/>
            <a:ext cx="914400" cy="279887"/>
          </a:xfrm>
          <a:prstGeom prst="rect">
            <a:avLst/>
          </a:prstGeom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900" b="0" dirty="0">
                <a:solidFill>
                  <a:srgbClr val="0721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/ </a:t>
            </a:r>
            <a:r>
              <a:rPr lang="ru-RU" altLang="zh-CN" sz="900" b="0" dirty="0">
                <a:solidFill>
                  <a:srgbClr val="0721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endParaRPr lang="zh-CN" altLang="en-US" sz="900" b="0" dirty="0">
              <a:solidFill>
                <a:srgbClr val="0721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2347275" y="6638403"/>
            <a:ext cx="83521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Ø"/>
        <a:defRPr sz="19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833" y="2327836"/>
            <a:ext cx="11351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ЗАЯВКА НА ДИЛЕРСТВО ОТ КАНДИДАТА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표 11">
            <a:extLst>
              <a:ext uri="{FF2B5EF4-FFF2-40B4-BE49-F238E27FC236}">
                <a16:creationId xmlns:a16="http://schemas.microsoft.com/office/drawing/2014/main" id="{C949614B-7C1A-C05E-C78A-D193033DB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30640"/>
              </p:ext>
            </p:extLst>
          </p:nvPr>
        </p:nvGraphicFramePr>
        <p:xfrm>
          <a:off x="779148" y="4271509"/>
          <a:ext cx="6347734" cy="1584176"/>
        </p:xfrm>
        <a:graphic>
          <a:graphicData uri="http://schemas.openxmlformats.org/drawingml/2006/table">
            <a:tbl>
              <a:tblPr/>
              <a:tblGrid>
                <a:gridCol w="218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Компания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Город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373" y="160231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ДАННЫЕ ПО СУЩЕСТВУЮЩЕМУ БИЗНЕСУ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D3F310D-8723-3598-948F-130C4FD21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57527"/>
              </p:ext>
            </p:extLst>
          </p:nvPr>
        </p:nvGraphicFramePr>
        <p:xfrm>
          <a:off x="691406" y="776256"/>
          <a:ext cx="10670500" cy="5751003"/>
        </p:xfrm>
        <a:graphic>
          <a:graphicData uri="http://schemas.openxmlformats.org/drawingml/2006/table">
            <a:tbl>
              <a:tblPr/>
              <a:tblGrid>
                <a:gridCol w="1804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456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Финансовые показатели за три предшествующих года 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 20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 202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 202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30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показатели деятельности по продаже автомобилей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 объем продаж (штук),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875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показатели деятельности по продаже автомобилей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1.1.1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продаж (штук), новые</a:t>
                      </a:r>
                    </a:p>
                  </a:txBody>
                  <a:tcPr marL="1135" marR="1135" marT="11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1.1.2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продаж (штук), с пробегом/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trade-in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21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 выручка от продаж (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млн,руб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3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1.2.1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Выручка от продаж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млн,руб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новые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374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1.2.2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Выручка от продаж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млн,руб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с пробегом/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trade-in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926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 прибыль от продаж (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млн,руб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3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1.3.1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Прибыль от продаж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млн,руб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новые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576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1.3.2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Прибыль от продаж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млн,руб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с пробегом/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trade-in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69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показатели деятельности по ремонту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машинозаездов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(раз)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96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показатели деятельности по ремонту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Выручка по услуге ремонта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млн,руб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576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Прибыль от услуг по ремонту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млн,руб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показатели деятельности по запчастям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Выручка от продаж запчастей и аксессуаров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млн,руб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582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показатели деятельности по запчастям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Прибыль от продаж запчастей и аксессуаров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млн,руб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092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Показатели прибыли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Прибыль от основной деятельности (млн. руб.)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0926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Показатели прибыли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Прибыль после налогообложения  (млн. руб.)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0847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Рентабельность продаж (%)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07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0248" y="148977"/>
            <a:ext cx="9579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БИЗНЕС-ПЛАН ПРОДАЖИ НОВЫХ АВТОМОБИЛЕЙ</a:t>
            </a:r>
            <a:endParaRPr lang="zh-CN" altLang="en-US" sz="26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3" name="Group 216">
            <a:extLst>
              <a:ext uri="{FF2B5EF4-FFF2-40B4-BE49-F238E27FC236}">
                <a16:creationId xmlns:a16="http://schemas.microsoft.com/office/drawing/2014/main" id="{9875AFB2-E36A-F2F5-4860-D42F93E2A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11381"/>
              </p:ext>
            </p:extLst>
          </p:nvPr>
        </p:nvGraphicFramePr>
        <p:xfrm>
          <a:off x="221747" y="1252826"/>
          <a:ext cx="11425267" cy="4672170"/>
        </p:xfrm>
        <a:graphic>
          <a:graphicData uri="http://schemas.openxmlformats.org/drawingml/2006/table">
            <a:tbl>
              <a:tblPr/>
              <a:tblGrid>
                <a:gridCol w="2976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90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План продаж новых автомобилей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2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Период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X90PLUS</a:t>
                      </a:r>
                      <a:endParaRPr lang="zh-CN" altLang="en-US" sz="18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DASHING</a:t>
                      </a:r>
                      <a:endParaRPr lang="zh-CN" altLang="en-US" sz="1800" dirty="0"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24085"/>
                  </a:ext>
                </a:extLst>
              </a:tr>
              <a:tr h="5596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X70PLUS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6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6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X50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83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86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0227" y="210288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БИЗНЕС-ПЛАН ПОСЛЕПРОДАЖНОЕ ОСЛУЖИВАНИЕ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30802"/>
              </p:ext>
            </p:extLst>
          </p:nvPr>
        </p:nvGraphicFramePr>
        <p:xfrm>
          <a:off x="239348" y="863379"/>
          <a:ext cx="11042651" cy="2569511"/>
        </p:xfrm>
        <a:graphic>
          <a:graphicData uri="http://schemas.openxmlformats.org/drawingml/2006/table">
            <a:tbl>
              <a:tblPr/>
              <a:tblGrid>
                <a:gridCol w="326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35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План продаж запасных частей / аксессуаров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Период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(руб.)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З/Ч (руб.)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Аксессуары (руб.)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49654"/>
              </p:ext>
            </p:extLst>
          </p:nvPr>
        </p:nvGraphicFramePr>
        <p:xfrm>
          <a:off x="239349" y="3854935"/>
          <a:ext cx="11042651" cy="2623361"/>
        </p:xfrm>
        <a:graphic>
          <a:graphicData uri="http://schemas.openxmlformats.org/drawingml/2006/table">
            <a:tbl>
              <a:tblPr/>
              <a:tblGrid>
                <a:gridCol w="326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86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План выработки нормо-часов  в сервисе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(Н/Ч)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Слесарный ремонт (Н/Ч)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Кузовной ремонт (Н/Ч)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512207" y="3432890"/>
            <a:ext cx="501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- указываются цены реализации конечным клиентам </a:t>
            </a:r>
          </a:p>
        </p:txBody>
      </p:sp>
    </p:spTree>
    <p:extLst>
      <p:ext uri="{BB962C8B-B14F-4D97-AF65-F5344CB8AC3E}">
        <p14:creationId xmlns:p14="http://schemas.microsoft.com/office/powerpoint/2010/main" val="45361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9371" y="228576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БИЗНЕС-ПЛАН МАРКЕТИНГ</a:t>
            </a:r>
          </a:p>
        </p:txBody>
      </p:sp>
      <p:graphicFrame>
        <p:nvGraphicFramePr>
          <p:cNvPr id="3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15140"/>
              </p:ext>
            </p:extLst>
          </p:nvPr>
        </p:nvGraphicFramePr>
        <p:xfrm>
          <a:off x="275926" y="994093"/>
          <a:ext cx="11042650" cy="1983629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23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План  маркетинговых расходов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Период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Сумма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руб.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48139"/>
              </p:ext>
            </p:extLst>
          </p:nvPr>
        </p:nvGraphicFramePr>
        <p:xfrm>
          <a:off x="271806" y="3156527"/>
          <a:ext cx="7021879" cy="3283184"/>
        </p:xfrm>
        <a:graphic>
          <a:graphicData uri="http://schemas.openxmlformats.org/drawingml/2006/table">
            <a:tbl>
              <a:tblPr/>
              <a:tblGrid>
                <a:gridCol w="3405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85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Подробный план маркетинговых расходов на данный год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ATL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(ТВ,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Пресса, Радио, Наружная реклама)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Сумма, руб.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Интернет</a:t>
                      </a:r>
                    </a:p>
                  </a:txBody>
                  <a:tcPr marL="9525" marR="9525" marT="952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Сумма, руб.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BTL (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Шоу, Мероприятия,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 т.д.)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Сумма, руб.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Брошюры,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буклеты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Сумма, руб.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Другое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Сумма, руб.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151776"/>
                  </a:ext>
                </a:extLst>
              </a:tr>
            </a:tbl>
          </a:graphicData>
        </a:graphic>
      </p:graphicFrame>
      <p:sp>
        <p:nvSpPr>
          <p:cNvPr id="6" name="下箭头 5"/>
          <p:cNvSpPr/>
          <p:nvPr/>
        </p:nvSpPr>
        <p:spPr>
          <a:xfrm>
            <a:off x="2973859" y="2743200"/>
            <a:ext cx="255373" cy="354227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86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0227" y="238887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ИНФОРМАЦИЯ О ПРЕДЛОЖЕНИИ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54E96849-2C77-8E46-B317-DF49A7FF7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48787"/>
              </p:ext>
            </p:extLst>
          </p:nvPr>
        </p:nvGraphicFramePr>
        <p:xfrm>
          <a:off x="440322" y="810367"/>
          <a:ext cx="11311355" cy="5631720"/>
        </p:xfrm>
        <a:graphic>
          <a:graphicData uri="http://schemas.openxmlformats.org/drawingml/2006/table">
            <a:tbl>
              <a:tblPr/>
              <a:tblGrid>
                <a:gridCol w="123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1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475"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Формат организации здания (нужное подчеркнуть)</a:t>
                      </a:r>
                      <a:endParaRPr lang="ru-RU" sz="1400" b="1" i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Новое строительство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60338" marR="0" lvl="0" indent="-160338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Реконструкция</a:t>
                      </a:r>
                      <a:endParaRPr lang="en-US" sz="1400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60338" marR="0" lvl="0" indent="-160338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Ребрендинг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36"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Тип дилерского центра (нужное подчеркнуть)</a:t>
                      </a:r>
                      <a:endParaRPr lang="ru-RU" sz="1400" b="1" i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Моно-бренд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Совмещенный / Сити-холл шоурум </a:t>
                      </a:r>
                      <a:endParaRPr lang="en-US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87">
                <a:tc rowSpan="8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Данные по помещению</a:t>
                      </a:r>
                      <a:endParaRPr lang="ru-RU" sz="14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Адрес предлагаемого здания дилерского</a:t>
                      </a:r>
                      <a:r>
                        <a:rPr lang="ru-RU" sz="1400" b="1" u="none" strike="noStrike" cap="none" baseline="0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центра</a:t>
                      </a:r>
                      <a:endParaRPr lang="ru-RU" sz="14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4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89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Статус собственности</a:t>
                      </a:r>
                      <a:endParaRPr lang="ru-RU" sz="14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Кадастровый номер здания</a:t>
                      </a:r>
                      <a:endParaRPr lang="ru-RU" sz="14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8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Размер земельного участка</a:t>
                      </a:r>
                      <a:endParaRPr lang="ru-RU" sz="14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Га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97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Шоу-рум (включая зону выдачи новых</a:t>
                      </a:r>
                      <a:r>
                        <a:rPr lang="ru-RU" sz="1400" b="1" u="none" strike="noStrike" cap="none" baseline="0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авто</a:t>
                      </a: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Размер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: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Длина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*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Ширина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если более 1 этажа, то указать данные по каждому этажу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m²(  m x   m)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47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Слесарный цех</a:t>
                      </a:r>
                      <a:br>
                        <a:rPr lang="en-US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Размер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: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Длина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*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Ширина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4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  <a:r>
                        <a:rPr lang="ko-KR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  m x   m)</a:t>
                      </a:r>
                      <a:endParaRPr lang="ru-RU" sz="1400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том же здании / в той же локации</a:t>
                      </a:r>
                      <a:r>
                        <a:rPr lang="ru-RU" sz="14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в составе холдинга / субподряд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18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Склад запасных</a:t>
                      </a:r>
                      <a:r>
                        <a:rPr lang="ru-RU" sz="1400" b="1" u="none" strike="noStrike" cap="none" baseline="0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частей</a:t>
                      </a:r>
                      <a:endParaRPr lang="en-US" sz="1400" b="1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Размер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: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Длина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*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Ширина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  <a:r>
                        <a:rPr lang="ko-KR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  m x   m)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187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Кузовной цех </a:t>
                      </a:r>
                      <a:endParaRPr lang="en-US" sz="1400" b="1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Размер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: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Длина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*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Ширина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  <a:r>
                        <a:rPr lang="ko-KR" alt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  m x   m)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187"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Срок готовности к запуску дилерского</a:t>
                      </a:r>
                      <a:r>
                        <a:rPr lang="ru-RU" sz="1400" b="1" u="none" strike="noStrike" cap="none" baseline="0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центра</a:t>
                      </a:r>
                      <a:endParaRPr lang="ru-RU" sz="14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ГГГГГ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4187"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Срок готовности по архитектурным стандартам бренда </a:t>
                      </a: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ММ</a:t>
                      </a:r>
                      <a:r>
                        <a:rPr lang="en-US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ГГГГГ</a:t>
                      </a: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81225"/>
                  </a:ext>
                </a:extLst>
              </a:tr>
              <a:tr h="411206"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Наличие обременений,</a:t>
                      </a:r>
                      <a:r>
                        <a:rPr lang="ru-RU" sz="14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ограничений (пятно застройки, фасад и вывески)</a:t>
                      </a:r>
                      <a:r>
                        <a:rPr lang="ru-RU" sz="14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4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залога в банке и т.д.</a:t>
                      </a:r>
                      <a:endParaRPr lang="ru-RU" sz="14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79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9371" y="20114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КАРТА РОССИИ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354A8B-2ADE-1DFA-59A5-428A8E58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571" y="979238"/>
            <a:ext cx="8582836" cy="5329865"/>
          </a:xfrm>
          <a:prstGeom prst="rect">
            <a:avLst/>
          </a:prstGeom>
        </p:spPr>
      </p:pic>
      <p:sp>
        <p:nvSpPr>
          <p:cNvPr id="8" name="직사각형 3">
            <a:extLst>
              <a:ext uri="{FF2B5EF4-FFF2-40B4-BE49-F238E27FC236}">
                <a16:creationId xmlns:a16="http://schemas.microsoft.com/office/drawing/2014/main" id="{DF68C1E2-B1C2-3878-46A0-D7F52C857087}"/>
              </a:ext>
            </a:extLst>
          </p:cNvPr>
          <p:cNvSpPr/>
          <p:nvPr/>
        </p:nvSpPr>
        <p:spPr>
          <a:xfrm rot="2319314">
            <a:off x="8276946" y="1619452"/>
            <a:ext cx="2199743" cy="427254"/>
          </a:xfrm>
          <a:prstGeom prst="rect">
            <a:avLst/>
          </a:prstGeom>
          <a:solidFill>
            <a:srgbClr val="39AEB2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04302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60248" y="123998"/>
            <a:ext cx="9534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КАРТА ГОРОДА </a:t>
            </a:r>
            <a:r>
              <a:rPr lang="ru-RU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(Также нанесите расположение других брендов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9316236" y="4338537"/>
            <a:ext cx="2662768" cy="830997"/>
          </a:xfrm>
          <a:prstGeom prst="rect">
            <a:avLst/>
          </a:prstGeom>
          <a:solidFill>
            <a:schemeClr val="bg1"/>
          </a:solidFill>
          <a:ln w="34925">
            <a:solidFill>
              <a:srgbClr val="39AEB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200" dirty="0">
                <a:ea typeface="Modern H Medium" panose="020B0603000000020004" pitchFamily="34" charset="-128"/>
              </a:rPr>
              <a:t>Указать расстояние от места нахождения Предложения до ближайших существующих</a:t>
            </a:r>
            <a:r>
              <a:rPr lang="en-US" sz="1200" dirty="0">
                <a:ea typeface="Modern H Medium" panose="020B0603000000020004" pitchFamily="34" charset="-128"/>
              </a:rPr>
              <a:t> </a:t>
            </a:r>
            <a:r>
              <a:rPr lang="ru-RU" sz="1200" dirty="0">
                <a:ea typeface="Modern H Medium" panose="020B0603000000020004" pitchFamily="34" charset="-128"/>
              </a:rPr>
              <a:t>дилерских центров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6A67EE-93CE-16FF-57B4-68C1CF2E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58" y="1117749"/>
            <a:ext cx="6702136" cy="5295786"/>
          </a:xfrm>
          <a:prstGeom prst="rect">
            <a:avLst/>
          </a:prstGeom>
        </p:spPr>
      </p:pic>
      <p:sp>
        <p:nvSpPr>
          <p:cNvPr id="7" name="직사각형 3">
            <a:extLst>
              <a:ext uri="{FF2B5EF4-FFF2-40B4-BE49-F238E27FC236}">
                <a16:creationId xmlns:a16="http://schemas.microsoft.com/office/drawing/2014/main" id="{AE0A002F-5634-52B0-81CE-DF811AA81E28}"/>
              </a:ext>
            </a:extLst>
          </p:cNvPr>
          <p:cNvSpPr/>
          <p:nvPr/>
        </p:nvSpPr>
        <p:spPr>
          <a:xfrm rot="2319314">
            <a:off x="8763327" y="1757962"/>
            <a:ext cx="2199743" cy="427254"/>
          </a:xfrm>
          <a:prstGeom prst="rect">
            <a:avLst/>
          </a:prstGeom>
          <a:solidFill>
            <a:srgbClr val="39AEB2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412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FB9DB-A5E2-56B8-BDD9-FAE0CD64AD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803" y="192000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КАРТА РАЙОНА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3B0433-CBC2-F2C5-4663-5907C91A1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03" y="1147864"/>
            <a:ext cx="8476414" cy="5230567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E42328DD-2CD8-096F-9817-D54E87803BD2}"/>
              </a:ext>
            </a:extLst>
          </p:cNvPr>
          <p:cNvSpPr txBox="1"/>
          <p:nvPr/>
        </p:nvSpPr>
        <p:spPr>
          <a:xfrm>
            <a:off x="9119737" y="4513635"/>
            <a:ext cx="2662768" cy="461665"/>
          </a:xfrm>
          <a:prstGeom prst="rect">
            <a:avLst/>
          </a:prstGeom>
          <a:solidFill>
            <a:schemeClr val="bg1"/>
          </a:solidFill>
          <a:ln w="34925">
            <a:solidFill>
              <a:srgbClr val="39AEB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200" dirty="0">
                <a:ea typeface="Modern H Medium" panose="020B0603000000020004" pitchFamily="34" charset="-128"/>
              </a:rPr>
              <a:t>Укажите бренды, расположенные рядом с предложением.</a:t>
            </a:r>
          </a:p>
        </p:txBody>
      </p:sp>
      <p:sp>
        <p:nvSpPr>
          <p:cNvPr id="16" name="직사각형 3">
            <a:extLst>
              <a:ext uri="{FF2B5EF4-FFF2-40B4-BE49-F238E27FC236}">
                <a16:creationId xmlns:a16="http://schemas.microsoft.com/office/drawing/2014/main" id="{696B6E1C-FD4C-196E-6D48-109423DC1A31}"/>
              </a:ext>
            </a:extLst>
          </p:cNvPr>
          <p:cNvSpPr/>
          <p:nvPr/>
        </p:nvSpPr>
        <p:spPr>
          <a:xfrm rot="2319314">
            <a:off x="8763327" y="1757962"/>
            <a:ext cx="2199743" cy="427254"/>
          </a:xfrm>
          <a:prstGeom prst="rect">
            <a:avLst/>
          </a:prstGeom>
          <a:solidFill>
            <a:srgbClr val="39AEB2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16953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FB9DB-A5E2-56B8-BDD9-FAE0CD64AD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803" y="192000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СХЕМА ГЕНЕРАЛЬНОГО ПЛАНА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05B237-AA93-450A-FE54-8F1B12EC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90" y="1716869"/>
            <a:ext cx="10442620" cy="4496822"/>
          </a:xfrm>
          <a:prstGeom prst="rect">
            <a:avLst/>
          </a:prstGeom>
        </p:spPr>
      </p:pic>
      <p:sp>
        <p:nvSpPr>
          <p:cNvPr id="5" name="직사각형 3">
            <a:extLst>
              <a:ext uri="{FF2B5EF4-FFF2-40B4-BE49-F238E27FC236}">
                <a16:creationId xmlns:a16="http://schemas.microsoft.com/office/drawing/2014/main" id="{F9DBF778-A7A0-603C-9006-A9BA90A553EC}"/>
              </a:ext>
            </a:extLst>
          </p:cNvPr>
          <p:cNvSpPr/>
          <p:nvPr/>
        </p:nvSpPr>
        <p:spPr>
          <a:xfrm rot="2319314">
            <a:off x="8763327" y="1757962"/>
            <a:ext cx="2199743" cy="427254"/>
          </a:xfrm>
          <a:prstGeom prst="rect">
            <a:avLst/>
          </a:prstGeom>
          <a:solidFill>
            <a:srgbClr val="39AEB2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86981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7659" y="192000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ПЛАНИРОВКА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ДЦ 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3140ADE-D4E0-DD62-636C-6D2DA5580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10228"/>
              </p:ext>
            </p:extLst>
          </p:nvPr>
        </p:nvGraphicFramePr>
        <p:xfrm>
          <a:off x="268251" y="1578634"/>
          <a:ext cx="3898307" cy="3329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6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9932">
                <a:tc>
                  <a:txBody>
                    <a:bodyPr/>
                    <a:lstStyle/>
                    <a:p>
                      <a:pPr marL="90805" marR="224154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Шоурум</a:t>
                      </a:r>
                      <a:r>
                        <a:rPr sz="1600" b="1" spc="-1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b="1" spc="-1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805" marR="224154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</a:t>
                      </a:r>
                      <a:r>
                        <a:rPr sz="1200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</a:t>
                      </a:r>
                      <a:r>
                        <a:rPr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мер</a:t>
                      </a: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sz="1200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Длина</a:t>
                      </a: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sz="1200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Ширина</a:t>
                      </a:r>
                      <a:r>
                        <a:rPr sz="1200" spc="-5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504 м</a:t>
                      </a:r>
                      <a:r>
                        <a:rPr kumimoji="0" lang="ru-RU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24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 x</a:t>
                      </a: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21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932">
                <a:tc>
                  <a:txBody>
                    <a:bodyPr/>
                    <a:lstStyle/>
                    <a:p>
                      <a:pPr marL="90805" marR="14986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Слеса</a:t>
                      </a:r>
                      <a:r>
                        <a:rPr sz="16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sz="1600" b="1" spc="-1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r>
                        <a:rPr sz="16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ый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b="1" spc="-1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</a:t>
                      </a:r>
                      <a:r>
                        <a:rPr sz="16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ех</a:t>
                      </a:r>
                      <a:endParaRPr lang="ru-RU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805" marR="14986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200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Размер</a:t>
                      </a: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sz="1200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Длина</a:t>
                      </a:r>
                      <a:r>
                        <a:rPr sz="1200" spc="1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sz="1200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Ширина</a:t>
                      </a:r>
                      <a:r>
                        <a:rPr sz="1200" spc="-5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378 м</a:t>
                      </a:r>
                      <a:r>
                        <a:rPr kumimoji="0" lang="ru-RU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18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 x</a:t>
                      </a: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21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933">
                <a:tc>
                  <a:txBody>
                    <a:bodyPr/>
                    <a:lstStyle/>
                    <a:p>
                      <a:pPr marL="90805" marR="168275" algn="ctr">
                        <a:lnSpc>
                          <a:spcPct val="110100"/>
                        </a:lnSpc>
                        <a:spcBef>
                          <a:spcPts val="145"/>
                        </a:spcBef>
                      </a:pPr>
                      <a:r>
                        <a:rPr sz="1600" b="1" spc="-1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Кузовной</a:t>
                      </a:r>
                      <a:r>
                        <a:rPr sz="1600" b="1" spc="-1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b="1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цех</a:t>
                      </a:r>
                      <a:r>
                        <a:rPr lang="ru-RU" sz="1600" b="1" spc="-5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sz="1600" b="1" spc="-5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805" marR="168275" algn="ctr">
                        <a:lnSpc>
                          <a:spcPct val="110100"/>
                        </a:lnSpc>
                        <a:spcBef>
                          <a:spcPts val="145"/>
                        </a:spcBef>
                      </a:pPr>
                      <a:r>
                        <a:rPr sz="1200" spc="-5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200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Размер</a:t>
                      </a: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ru-RU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Длина</a:t>
                      </a:r>
                      <a:r>
                        <a: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sz="1200" spc="-5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Ширина</a:t>
                      </a:r>
                      <a:r>
                        <a:rPr sz="1200" spc="-5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4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1008 м</a:t>
                      </a:r>
                      <a:r>
                        <a:rPr kumimoji="0" lang="ru-RU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48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 x</a:t>
                      </a: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21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D79C7A-C371-744F-42C1-0D0A19055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383" y="1331236"/>
            <a:ext cx="6867513" cy="50648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A65528-5926-EC68-10F2-2FE362A4A8AB}"/>
              </a:ext>
            </a:extLst>
          </p:cNvPr>
          <p:cNvSpPr/>
          <p:nvPr/>
        </p:nvSpPr>
        <p:spPr>
          <a:xfrm rot="5400000">
            <a:off x="6731540" y="4280170"/>
            <a:ext cx="1099226" cy="214981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BF7A59-FB9F-27ED-D195-53B011FE1A87}"/>
              </a:ext>
            </a:extLst>
          </p:cNvPr>
          <p:cNvSpPr/>
          <p:nvPr/>
        </p:nvSpPr>
        <p:spPr>
          <a:xfrm>
            <a:off x="6206247" y="5307930"/>
            <a:ext cx="959271" cy="2188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Шоурум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982019-E674-75D5-1A03-D6A71C678D86}"/>
              </a:ext>
            </a:extLst>
          </p:cNvPr>
          <p:cNvSpPr/>
          <p:nvPr/>
        </p:nvSpPr>
        <p:spPr>
          <a:xfrm rot="2319314">
            <a:off x="9462676" y="1871619"/>
            <a:ext cx="2199743" cy="427254"/>
          </a:xfrm>
          <a:prstGeom prst="rect">
            <a:avLst/>
          </a:prstGeom>
          <a:solidFill>
            <a:srgbClr val="39AEB2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0ACEC-E2EE-57EC-D3E1-CE30D2DDF5FE}"/>
              </a:ext>
            </a:extLst>
          </p:cNvPr>
          <p:cNvSpPr txBox="1"/>
          <p:nvPr/>
        </p:nvSpPr>
        <p:spPr>
          <a:xfrm>
            <a:off x="338754" y="5574351"/>
            <a:ext cx="3827804" cy="660677"/>
          </a:xfrm>
          <a:prstGeom prst="rect">
            <a:avLst/>
          </a:prstGeom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*Указать адрес расположения кузовного цеха</a:t>
            </a:r>
          </a:p>
        </p:txBody>
      </p:sp>
    </p:spTree>
    <p:extLst>
      <p:ext uri="{BB962C8B-B14F-4D97-AF65-F5344CB8AC3E}">
        <p14:creationId xmlns:p14="http://schemas.microsoft.com/office/powerpoint/2010/main" val="136531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8">
            <a:extLst>
              <a:ext uri="{FF2B5EF4-FFF2-40B4-BE49-F238E27FC236}">
                <a16:creationId xmlns:a16="http://schemas.microsoft.com/office/drawing/2014/main" id="{03662D67-F063-0CBE-325F-DEB0DB5A6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51336"/>
              </p:ext>
            </p:extLst>
          </p:nvPr>
        </p:nvGraphicFramePr>
        <p:xfrm>
          <a:off x="323528" y="953311"/>
          <a:ext cx="11038378" cy="5262663"/>
        </p:xfrm>
        <a:graphic>
          <a:graphicData uri="http://schemas.openxmlformats.org/drawingml/2006/table">
            <a:tbl>
              <a:tblPr/>
              <a:tblGrid>
                <a:gridCol w="264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487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Контактная информация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5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Укажите</a:t>
                      </a:r>
                      <a:r>
                        <a:rPr lang="ru-RU" sz="16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юридическое лицо, с которым планируется заключение Дилерского соглашения</a:t>
                      </a: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62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Адрес  предлагаемого здания</a:t>
                      </a:r>
                      <a:r>
                        <a:rPr lang="ru-RU" sz="1600" b="1" u="none" strike="noStrike" cap="none" baseline="0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ДЦ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ИНН:</a:t>
                      </a: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Юридического лица, с которым планируется заключение Дилерского соглашения</a:t>
                      </a: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60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Кадастровый номер участка 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Номер участка, на котором располагается предлагаемое здание дилерского центра</a:t>
                      </a: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541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Контакты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Телефон</a:t>
                      </a:r>
                      <a:r>
                        <a:rPr lang="en-US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Почтовый адрес</a:t>
                      </a:r>
                      <a:r>
                        <a:rPr lang="en-US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E-mail:</a:t>
                      </a:r>
                      <a:endParaRPr sz="16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Веб-сайт</a:t>
                      </a:r>
                      <a:r>
                        <a:rPr lang="en-US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1E13E5A-86B7-9770-7E24-A9528055973F}"/>
              </a:ext>
            </a:extLst>
          </p:cNvPr>
          <p:cNvSpPr txBox="1">
            <a:spLocks/>
          </p:cNvSpPr>
          <p:nvPr/>
        </p:nvSpPr>
        <p:spPr>
          <a:xfrm>
            <a:off x="431538" y="265152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ОБЩАЯ ИНФОРМАЦИЯ 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64354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B9C03CE-EC29-DD90-221E-78102F531364}"/>
              </a:ext>
            </a:extLst>
          </p:cNvPr>
          <p:cNvSpPr/>
          <p:nvPr/>
        </p:nvSpPr>
        <p:spPr>
          <a:xfrm>
            <a:off x="440805" y="166271"/>
            <a:ext cx="71953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СРОКИ И ЭТАПЫ ЗАПУСКА ДИЛЕРСКОГО ЦЕНТРА </a:t>
            </a:r>
            <a:endParaRPr lang="zh-CN" altLang="en-US" sz="26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3" name="Group 188">
            <a:extLst>
              <a:ext uri="{FF2B5EF4-FFF2-40B4-BE49-F238E27FC236}">
                <a16:creationId xmlns:a16="http://schemas.microsoft.com/office/drawing/2014/main" id="{3713A3E5-362C-E366-039E-B57183D18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8846"/>
              </p:ext>
            </p:extLst>
          </p:nvPr>
        </p:nvGraphicFramePr>
        <p:xfrm>
          <a:off x="305108" y="1352406"/>
          <a:ext cx="11205920" cy="4153188"/>
        </p:xfrm>
        <a:graphic>
          <a:graphicData uri="http://schemas.openxmlformats.org/drawingml/2006/table">
            <a:tbl>
              <a:tblPr/>
              <a:tblGrid>
                <a:gridCol w="620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63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Сроки и этапы запуска дилерского центра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(обязательно заполнить)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Этапы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Начало этапа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Завершение этапа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Формирование штата сотрудников, отвечающих за бренд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мм/гггг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мм/гггг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Заказ тестовых и товарных автомобилей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Заказ стартового пакета специнструмента, з/ч и аксессуаров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Размещение временной идентификации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Прохождение технического аудита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Начало операционной деятельности центра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99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651786"/>
              </p:ext>
            </p:extLst>
          </p:nvPr>
        </p:nvGraphicFramePr>
        <p:xfrm>
          <a:off x="305108" y="1352406"/>
          <a:ext cx="11205920" cy="4153188"/>
        </p:xfrm>
        <a:graphic>
          <a:graphicData uri="http://schemas.openxmlformats.org/drawingml/2006/table">
            <a:tbl>
              <a:tblPr/>
              <a:tblGrid>
                <a:gridCol w="620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63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Сроки и этапы запуска реконструкции по архитектурным стандартам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(обязательно заполнить)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Этапы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Начало этапа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Завершение этапа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Разработка эскизного проекта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мм/гггг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мм/гггг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Согласование эскизного проекта с Дистрибьютором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Заказ элементов внутренней и внешней идентификации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Проведение внутренних отделочных работ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Установка элементов внутренней и внешней идентификации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Окончание реконструкции и прохождение бренд аудита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矩形 1">
            <a:extLst>
              <a:ext uri="{FF2B5EF4-FFF2-40B4-BE49-F238E27FC236}">
                <a16:creationId xmlns:a16="http://schemas.microsoft.com/office/drawing/2014/main" id="{32F85818-E9DB-64C3-BC14-3A4FCBF31291}"/>
              </a:ext>
            </a:extLst>
          </p:cNvPr>
          <p:cNvSpPr/>
          <p:nvPr/>
        </p:nvSpPr>
        <p:spPr>
          <a:xfrm>
            <a:off x="440805" y="166271"/>
            <a:ext cx="71953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СРОКИ И ЭТАПЫ ЗАПУСКА ДИЛЕРСКОГО ЦЕНТРА </a:t>
            </a:r>
            <a:endParaRPr lang="zh-CN" altLang="en-US" sz="26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21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DD3ABB-5BE4-6CA3-1632-AE0332DA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817" y="1598863"/>
            <a:ext cx="8794667" cy="4821392"/>
          </a:xfrm>
          <a:prstGeom prst="rect">
            <a:avLst/>
          </a:prstGeom>
        </p:spPr>
      </p:pic>
      <p:sp>
        <p:nvSpPr>
          <p:cNvPr id="9" name="矩形 7">
            <a:extLst>
              <a:ext uri="{FF2B5EF4-FFF2-40B4-BE49-F238E27FC236}">
                <a16:creationId xmlns:a16="http://schemas.microsoft.com/office/drawing/2014/main" id="{5F391702-A52E-800E-C94A-4E54DB83C42D}"/>
              </a:ext>
            </a:extLst>
          </p:cNvPr>
          <p:cNvSpPr/>
          <p:nvPr/>
        </p:nvSpPr>
        <p:spPr>
          <a:xfrm>
            <a:off x="6114803" y="1955261"/>
            <a:ext cx="4523681" cy="330387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sz="1401" b="1" kern="0" dirty="0">
              <a:solidFill>
                <a:srgbClr val="4E733D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직사각형 3">
            <a:extLst>
              <a:ext uri="{FF2B5EF4-FFF2-40B4-BE49-F238E27FC236}">
                <a16:creationId xmlns:a16="http://schemas.microsoft.com/office/drawing/2014/main" id="{89AB0F78-DA44-119A-8C98-82F442AB8C63}"/>
              </a:ext>
            </a:extLst>
          </p:cNvPr>
          <p:cNvSpPr/>
          <p:nvPr/>
        </p:nvSpPr>
        <p:spPr>
          <a:xfrm rot="2319314">
            <a:off x="9953311" y="1385236"/>
            <a:ext cx="2199743" cy="4272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88C25C53-566A-6C4C-25C5-3CD50BF019B9}"/>
              </a:ext>
            </a:extLst>
          </p:cNvPr>
          <p:cNvSpPr txBox="1"/>
          <p:nvPr/>
        </p:nvSpPr>
        <p:spPr>
          <a:xfrm>
            <a:off x="442665" y="941110"/>
            <a:ext cx="2662768" cy="461665"/>
          </a:xfrm>
          <a:prstGeom prst="rect">
            <a:avLst/>
          </a:prstGeom>
          <a:solidFill>
            <a:schemeClr val="bg1"/>
          </a:solidFill>
          <a:ln w="34925">
            <a:solidFill>
              <a:srgbClr val="39AEB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sz="1200" dirty="0">
                <a:ea typeface="Modern H Medium" panose="020B0603000000020004" pitchFamily="34" charset="-128"/>
              </a:rPr>
              <a:t>Необходимо выделить и указать длину предполагаемого фасада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09097-1140-0795-6DE7-F9C2678900E8}"/>
              </a:ext>
            </a:extLst>
          </p:cNvPr>
          <p:cNvSpPr txBox="1"/>
          <p:nvPr/>
        </p:nvSpPr>
        <p:spPr>
          <a:xfrm>
            <a:off x="7630618" y="2011154"/>
            <a:ext cx="914400" cy="914400"/>
          </a:xfrm>
          <a:prstGeom prst="rect">
            <a:avLst/>
          </a:prstGeom>
        </p:spPr>
        <p:txBody>
          <a:bodyPr vert="horz" wrap="non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ru-RU" sz="1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3D29E14-78D5-41CC-17F3-5A130451C69A}"/>
              </a:ext>
            </a:extLst>
          </p:cNvPr>
          <p:cNvSpPr>
            <a:spLocks noGrp="1"/>
          </p:cNvSpPr>
          <p:nvPr/>
        </p:nvSpPr>
        <p:spPr bwMode="auto">
          <a:xfrm>
            <a:off x="442665" y="152005"/>
            <a:ext cx="83529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СУЩЕСТВУЮЩИЙ ВИД (фото дилерского центра)</a:t>
            </a:r>
          </a:p>
        </p:txBody>
      </p:sp>
    </p:spTree>
    <p:extLst>
      <p:ext uri="{BB962C8B-B14F-4D97-AF65-F5344CB8AC3E}">
        <p14:creationId xmlns:p14="http://schemas.microsoft.com/office/powerpoint/2010/main" val="255806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436006" y="119637"/>
            <a:ext cx="83529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СУЩЕСТВУЮЩИЙ ВИД (фото дилерского центра)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229400" y="3640682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29202" y="1049336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участка по фасаду справа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0730" y="3641624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80928" y="1048865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участка по фасаду слева</a:t>
            </a:r>
          </a:p>
        </p:txBody>
      </p:sp>
    </p:spTree>
    <p:extLst>
      <p:ext uri="{BB962C8B-B14F-4D97-AF65-F5344CB8AC3E}">
        <p14:creationId xmlns:p14="http://schemas.microsoft.com/office/powerpoint/2010/main" val="3891383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394158" y="109265"/>
            <a:ext cx="83529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СУЩЕСТВУЮЩИЙ ВИД (фото шоурума</a:t>
            </a:r>
            <a:r>
              <a:rPr lang="ru-RU" sz="2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66560" y="3631538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66362" y="1040192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шоурума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7890" y="3632480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шоурума со 2 этажа </a:t>
            </a:r>
          </a:p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или обзорное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18088" y="1039721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шоурума</a:t>
            </a:r>
          </a:p>
        </p:txBody>
      </p:sp>
    </p:spTree>
    <p:extLst>
      <p:ext uri="{BB962C8B-B14F-4D97-AF65-F5344CB8AC3E}">
        <p14:creationId xmlns:p14="http://schemas.microsoft.com/office/powerpoint/2010/main" val="3028402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414176" y="110016"/>
            <a:ext cx="835292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СУЩЕСТВУЮЩИЙ ВИД (фото сервисной зоны)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02552" y="3750410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02354" y="1159064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сервиса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882" y="3751352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Дополнительное фото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4080" y="1158593"/>
            <a:ext cx="4032250" cy="2448743"/>
          </a:xfrm>
          <a:prstGeom prst="rect">
            <a:avLst/>
          </a:prstGeom>
          <a:solidFill>
            <a:srgbClr val="39AEB2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微软雅黑" panose="020B0503020204020204" pitchFamily="34" charset="-122"/>
                <a:ea typeface="微软雅黑" panose="020B0503020204020204" pitchFamily="34" charset="-122"/>
              </a:rPr>
              <a:t>Фото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3402411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199" y="184708"/>
            <a:ext cx="6419461" cy="4247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zh-CN" sz="2400" b="1" dirty="0">
                <a:latin typeface="+mj-ea"/>
                <a:ea typeface="+mj-ea"/>
                <a:cs typeface="Arial Unicode MS" panose="020B0604020202020204" pitchFamily="34" charset="-122"/>
              </a:rPr>
              <a:t>Декларация компании-заявителя</a:t>
            </a:r>
            <a:endParaRPr lang="zh-CN" altLang="zh-CN" sz="2400" b="1" dirty="0"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4421" y="817215"/>
            <a:ext cx="11436029" cy="513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Компания-заявитель обещает предоставить все требуемые в заявке достоверные материалы. Если из-за неполных или недостоверных данных ООО «</a:t>
            </a:r>
            <a:r>
              <a:rPr lang="ru-RU" altLang="zh-CN" sz="1100" kern="100" dirty="0" err="1">
                <a:ea typeface="+mj-ea"/>
                <a:cs typeface="Times New Roman" panose="02020603050405020304" pitchFamily="18" charset="0"/>
              </a:rPr>
              <a:t>Джетур</a:t>
            </a: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 Мотор Рус» примет отрицательное решение, вся ответственность ложится на компанию-заявителя;</a:t>
            </a:r>
            <a:endParaRPr lang="zh-CN" altLang="zh-CN" sz="1100" kern="100" dirty="0">
              <a:ea typeface="+mj-ea"/>
              <a:cs typeface="Times New Roman" panose="02020603050405020304" pitchFamily="18" charset="0"/>
            </a:endParaRPr>
          </a:p>
          <a:p>
            <a:pPr marL="257168" indent="-257168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zh-CN" sz="1100" dirty="0">
                <a:ea typeface="+mj-ea"/>
                <a:cs typeface="Times New Roman" panose="02020603050405020304" pitchFamily="18" charset="0"/>
              </a:rPr>
              <a:t>Если обнаружится, что в представленных материалах есть ошибки или ложные сведения, ООО </a:t>
            </a: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«</a:t>
            </a:r>
            <a:r>
              <a:rPr lang="ru-RU" altLang="zh-CN" sz="1100" kern="100" dirty="0" err="1">
                <a:ea typeface="+mj-ea"/>
                <a:cs typeface="Times New Roman" panose="02020603050405020304" pitchFamily="18" charset="0"/>
              </a:rPr>
              <a:t>Джетур</a:t>
            </a: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 Мотор Рус»  </a:t>
            </a:r>
            <a:r>
              <a:rPr lang="ru-RU" altLang="zh-CN" sz="1100" dirty="0">
                <a:ea typeface="+mj-ea"/>
                <a:cs typeface="Times New Roman" panose="02020603050405020304" pitchFamily="18" charset="0"/>
              </a:rPr>
              <a:t>имеет право отказать в рассмотрении заявки, отменить статус дилера или немедленно прекратить любые соглашения, подписанные с компанией-заявителем;</a:t>
            </a:r>
            <a:endParaRPr lang="zh-CN" altLang="zh-CN" sz="1100" kern="100" dirty="0">
              <a:ea typeface="+mj-ea"/>
              <a:cs typeface="Times New Roman" panose="02020603050405020304" pitchFamily="18" charset="0"/>
            </a:endParaRPr>
          </a:p>
          <a:p>
            <a:pPr marL="257168" indent="-257168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zh-CN" sz="1100" dirty="0">
                <a:ea typeface="+mj-ea"/>
                <a:cs typeface="Times New Roman" panose="02020603050405020304" pitchFamily="18" charset="0"/>
              </a:rPr>
              <a:t>Компания-заявитель согласна на проверку ООО </a:t>
            </a: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«Джетур Мотор Рус» </a:t>
            </a:r>
            <a:r>
              <a:rPr lang="ru-RU" altLang="zh-CN" sz="1100" dirty="0">
                <a:ea typeface="+mj-ea"/>
                <a:cs typeface="Times New Roman" panose="02020603050405020304" pitchFamily="18" charset="0"/>
              </a:rPr>
              <a:t>тех материалов, которые посчитает необходимым рассмотреть, и это не будет считаться нарушением ее прав;</a:t>
            </a:r>
            <a:endParaRPr lang="en-US" altLang="zh-CN" sz="1100" kern="100" dirty="0">
              <a:ea typeface="+mj-ea"/>
              <a:cs typeface="Times New Roman" panose="02020603050405020304" pitchFamily="18" charset="0"/>
            </a:endParaRPr>
          </a:p>
          <a:p>
            <a:pPr marL="257168" indent="-257168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zh-CN" sz="1100" dirty="0">
                <a:ea typeface="+mj-ea"/>
                <a:cs typeface="Times New Roman" panose="02020603050405020304" pitchFamily="18" charset="0"/>
              </a:rPr>
              <a:t>Учитывая, что ООО </a:t>
            </a: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«</a:t>
            </a:r>
            <a:r>
              <a:rPr lang="ru-RU" altLang="zh-CN" sz="1100" kern="100" dirty="0" err="1">
                <a:ea typeface="+mj-ea"/>
                <a:cs typeface="Times New Roman" panose="02020603050405020304" pitchFamily="18" charset="0"/>
              </a:rPr>
              <a:t>Джетур</a:t>
            </a: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 Мотор Рус» </a:t>
            </a:r>
            <a:r>
              <a:rPr lang="ru-RU" altLang="zh-CN" sz="1100" dirty="0">
                <a:ea typeface="+mj-ea"/>
                <a:cs typeface="Times New Roman" panose="02020603050405020304" pitchFamily="18" charset="0"/>
              </a:rPr>
              <a:t>обещает сохранить конфиденциальность всех материалов заявителя, все документы (оригиналы или копии), изображения и другие материалы, предоставленные компанией-заявителем в процессе подачи заявки, в будущем станут собственностью ООО </a:t>
            </a: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«</a:t>
            </a:r>
            <a:r>
              <a:rPr lang="ru-RU" altLang="zh-CN" sz="1100" kern="100" dirty="0" err="1">
                <a:ea typeface="+mj-ea"/>
                <a:cs typeface="Times New Roman" panose="02020603050405020304" pitchFamily="18" charset="0"/>
              </a:rPr>
              <a:t>Джетур</a:t>
            </a: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 Мотор Рус» </a:t>
            </a:r>
            <a:r>
              <a:rPr lang="ru-RU" altLang="zh-CN" sz="1100" dirty="0">
                <a:ea typeface="+mj-ea"/>
                <a:cs typeface="Times New Roman" panose="02020603050405020304" pitchFamily="18" charset="0"/>
              </a:rPr>
              <a:t>и будут храниться у нее.</a:t>
            </a:r>
          </a:p>
          <a:p>
            <a:pPr marL="257168" indent="-257168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zh-CN" sz="1100" dirty="0">
                <a:ea typeface="+mj-ea"/>
                <a:cs typeface="Times New Roman" panose="02020603050405020304" pitchFamily="18" charset="0"/>
              </a:rPr>
              <a:t>Если ООО «</a:t>
            </a:r>
            <a:r>
              <a:rPr lang="ru-RU" altLang="zh-CN" sz="1100" dirty="0" err="1">
                <a:ea typeface="+mj-ea"/>
                <a:cs typeface="Times New Roman" panose="02020603050405020304" pitchFamily="18" charset="0"/>
              </a:rPr>
              <a:t>Джетур</a:t>
            </a:r>
            <a:r>
              <a:rPr lang="ru-RU" altLang="zh-CN" sz="1100" dirty="0">
                <a:ea typeface="+mj-ea"/>
                <a:cs typeface="Times New Roman" panose="02020603050405020304" pitchFamily="18" charset="0"/>
              </a:rPr>
              <a:t> Мотор Рус» потребует от компании-заявителя предоставить дополнительные материалы по заявке, компания-заявитель должна предоставить их. В противном случае ООО «</a:t>
            </a:r>
            <a:r>
              <a:rPr lang="ru-RU" altLang="zh-CN" sz="1100" dirty="0" err="1">
                <a:ea typeface="+mj-ea"/>
                <a:cs typeface="Times New Roman" panose="02020603050405020304" pitchFamily="18" charset="0"/>
              </a:rPr>
              <a:t>Джетур</a:t>
            </a:r>
            <a:r>
              <a:rPr lang="ru-RU" altLang="zh-CN" sz="1100" dirty="0">
                <a:ea typeface="+mj-ea"/>
                <a:cs typeface="Times New Roman" panose="02020603050405020304" pitchFamily="18" charset="0"/>
              </a:rPr>
              <a:t> Мотор Рус» имеет право отказать в рассмотрении заявки;</a:t>
            </a:r>
            <a:endParaRPr lang="zh-CN" altLang="zh-CN" sz="1100" dirty="0">
              <a:ea typeface="+mj-ea"/>
              <a:cs typeface="Times New Roman" panose="02020603050405020304" pitchFamily="18" charset="0"/>
            </a:endParaRPr>
          </a:p>
          <a:p>
            <a:pPr marL="257168" indent="-257168" algn="just">
              <a:lnSpc>
                <a:spcPct val="150000"/>
              </a:lnSpc>
              <a:buFont typeface="+mj-lt"/>
              <a:buAutoNum type="arabicPeriod"/>
            </a:pP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Компания-заявитель должна гарантировать, что обладает независимой способностью принимать решения и выполнять обязательства по последующему сотрудничеству.</a:t>
            </a:r>
            <a:endParaRPr lang="en-US" altLang="zh-CN" sz="1100" kern="100" dirty="0"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100" kern="100" dirty="0">
              <a:ea typeface="+mj-ea"/>
              <a:cs typeface="Times New Roman" panose="02020603050405020304" pitchFamily="18" charset="0"/>
            </a:endParaRPr>
          </a:p>
          <a:p>
            <a:pPr marL="257168" indent="-257168" algn="just">
              <a:lnSpc>
                <a:spcPct val="150000"/>
              </a:lnSpc>
              <a:buFont typeface="+mj-lt"/>
              <a:buAutoNum type="arabicPeriod"/>
            </a:pPr>
            <a:endParaRPr lang="zh-CN" altLang="zh-CN" sz="1100" kern="100" dirty="0">
              <a:ea typeface="+mj-ea"/>
              <a:cs typeface="Times New Roman" panose="02020603050405020304" pitchFamily="18" charset="0"/>
            </a:endParaRPr>
          </a:p>
          <a:p>
            <a:pPr marL="400041" indent="200020" algn="just">
              <a:lnSpc>
                <a:spcPct val="150000"/>
              </a:lnSpc>
            </a:pP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							Компания (печать)</a:t>
            </a:r>
            <a:r>
              <a:rPr lang="zh-CN" altLang="zh-CN" sz="1100" kern="100" dirty="0">
                <a:ea typeface="+mj-ea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en-US" altLang="zh-CN" sz="1100" kern="100" dirty="0">
                <a:ea typeface="+mj-ea"/>
                <a:cs typeface="Times New Roman" panose="02020603050405020304" pitchFamily="18" charset="0"/>
              </a:rPr>
              <a:t> </a:t>
            </a:r>
            <a:endParaRPr lang="zh-CN" altLang="zh-CN" sz="1100" kern="100" dirty="0">
              <a:ea typeface="+mj-ea"/>
              <a:cs typeface="Times New Roman" panose="02020603050405020304" pitchFamily="18" charset="0"/>
            </a:endParaRPr>
          </a:p>
          <a:p>
            <a:pPr marL="400041" indent="200020" algn="just">
              <a:lnSpc>
                <a:spcPct val="150000"/>
              </a:lnSpc>
            </a:pPr>
            <a:r>
              <a:rPr lang="en-US" altLang="zh-CN" sz="1100" kern="100" dirty="0"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</a:t>
            </a: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	Подпись представителя</a:t>
            </a:r>
            <a:r>
              <a:rPr lang="zh-CN" altLang="zh-CN" sz="1100" kern="100" dirty="0">
                <a:ea typeface="+mj-ea"/>
                <a:cs typeface="Times New Roman" panose="02020603050405020304" pitchFamily="18" charset="0"/>
              </a:rPr>
              <a:t>：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kern="100" dirty="0">
                <a:ea typeface="+mj-ea"/>
                <a:cs typeface="Times New Roman" panose="02020603050405020304" pitchFamily="18" charset="0"/>
              </a:rPr>
              <a:t> </a:t>
            </a:r>
            <a:endParaRPr lang="zh-CN" altLang="zh-CN" sz="1100" kern="100" dirty="0">
              <a:ea typeface="+mj-ea"/>
              <a:cs typeface="Times New Roman" panose="02020603050405020304" pitchFamily="18" charset="0"/>
            </a:endParaRPr>
          </a:p>
          <a:p>
            <a:pPr indent="600060" algn="just">
              <a:lnSpc>
                <a:spcPct val="150000"/>
              </a:lnSpc>
            </a:pPr>
            <a:r>
              <a:rPr lang="en-US" altLang="zh-CN" sz="1100" kern="100" dirty="0"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r>
              <a:rPr lang="ru-RU" altLang="zh-CN" sz="1100" kern="100" dirty="0">
                <a:ea typeface="+mj-ea"/>
                <a:cs typeface="Times New Roman" panose="02020603050405020304" pitchFamily="18" charset="0"/>
              </a:rPr>
              <a:t>		Дата:</a:t>
            </a:r>
            <a:endParaRPr lang="zh-CN" altLang="zh-CN" sz="1100" kern="100" dirty="0"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7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09">
            <a:extLst>
              <a:ext uri="{FF2B5EF4-FFF2-40B4-BE49-F238E27FC236}">
                <a16:creationId xmlns:a16="http://schemas.microsoft.com/office/drawing/2014/main" id="{C14455F5-428A-4537-CA67-DF3F8092F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714383"/>
              </p:ext>
            </p:extLst>
          </p:nvPr>
        </p:nvGraphicFramePr>
        <p:xfrm>
          <a:off x="551838" y="1138138"/>
          <a:ext cx="11016937" cy="4951377"/>
        </p:xfrm>
        <a:graphic>
          <a:graphicData uri="http://schemas.openxmlformats.org/drawingml/2006/table">
            <a:tbl>
              <a:tblPr/>
              <a:tblGrid>
                <a:gridCol w="2657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4761">
                <a:tc gridSpan="5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Руководители проекта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6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Должность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Гендиректор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Менеджер проекта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6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ФИО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642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Контакты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Мобильный телефон</a:t>
                      </a:r>
                      <a:r>
                        <a:rPr lang="en-US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E-mail: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Мобильный телефон</a:t>
                      </a: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E-mail:</a:t>
                      </a:r>
                      <a:endParaRPr lang="en-US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6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Дата Рождения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Фото обязательно</a:t>
                      </a: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16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Фото обязательно</a:t>
                      </a: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601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Образование</a:t>
                      </a:r>
                      <a:r>
                        <a:rPr lang="en-US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ВУЗ</a:t>
                      </a:r>
                      <a:r>
                        <a:rPr lang="en-US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4693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 работы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1E13E5A-86B7-9770-7E24-A9528055973F}"/>
              </a:ext>
            </a:extLst>
          </p:cNvPr>
          <p:cNvSpPr txBox="1">
            <a:spLocks/>
          </p:cNvSpPr>
          <p:nvPr/>
        </p:nvSpPr>
        <p:spPr>
          <a:xfrm>
            <a:off x="431538" y="265152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ОБЩАЯ ИНФОРМАЦИЯ О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16271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2406" y="141441"/>
            <a:ext cx="4609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ИНФОРМАЦИЯ ОБ УЧЕРДИТЕЛЯХ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Group 264">
            <a:extLst>
              <a:ext uri="{FF2B5EF4-FFF2-40B4-BE49-F238E27FC236}">
                <a16:creationId xmlns:a16="http://schemas.microsoft.com/office/drawing/2014/main" id="{B15248ED-3F13-2569-ED71-6CC9350A8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43822"/>
              </p:ext>
            </p:extLst>
          </p:nvPr>
        </p:nvGraphicFramePr>
        <p:xfrm>
          <a:off x="651752" y="826851"/>
          <a:ext cx="10651787" cy="5746721"/>
        </p:xfrm>
        <a:graphic>
          <a:graphicData uri="http://schemas.openxmlformats.org/drawingml/2006/table">
            <a:tbl>
              <a:tblPr/>
              <a:tblGrid>
                <a:gridCol w="3043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9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919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Учредители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16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Ф. И. О.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83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Дата рождения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3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Место жительства</a:t>
                      </a: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525894"/>
                  </a:ext>
                </a:extLst>
              </a:tr>
              <a:tr h="366062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E-mail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53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Мобильный телефон</a:t>
                      </a: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56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Сумма уставного капитала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Руб.</a:t>
                      </a: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Руб.</a:t>
                      </a: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Руб.</a:t>
                      </a: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916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Доля уставного капитала</a:t>
                      </a: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041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Сфера деятельности </a:t>
                      </a: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95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1600" b="1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1600" b="1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1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Фото</a:t>
                      </a:r>
                      <a:endParaRPr lang="en-US" sz="1600" b="1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1600" b="1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1600" b="1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16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Фото</a:t>
                      </a:r>
                      <a:endParaRPr lang="en-US" sz="1600" b="0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Фото</a:t>
                      </a:r>
                      <a:endParaRPr lang="en-US" sz="1600" b="0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600" b="0" u="none" strike="noStrike" cap="none" dirty="0">
                          <a:ln>
                            <a:noFill/>
                          </a:ln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Фото</a:t>
                      </a:r>
                      <a:endParaRPr lang="en-US" sz="1600" b="0" u="none" strike="noStrike" cap="none" dirty="0">
                        <a:ln>
                          <a:noFill/>
                        </a:ln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40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447352" y="116596"/>
            <a:ext cx="110466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ОРГАНИЗАЦИОННАЯ СТРУКТУРА КОМПАНИИ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6512" y="5080664"/>
            <a:ext cx="11688237" cy="1015663"/>
          </a:xfrm>
          <a:prstGeom prst="rect">
            <a:avLst/>
          </a:prstGeom>
          <a:noFill/>
          <a:ln w="25400">
            <a:solidFill>
              <a:srgbClr val="39AEB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слайде.</a:t>
            </a:r>
          </a:p>
        </p:txBody>
      </p:sp>
      <p:pic>
        <p:nvPicPr>
          <p:cNvPr id="3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8" y="1101040"/>
            <a:ext cx="6730997" cy="39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3">
            <a:extLst>
              <a:ext uri="{FF2B5EF4-FFF2-40B4-BE49-F238E27FC236}">
                <a16:creationId xmlns:a16="http://schemas.microsoft.com/office/drawing/2014/main" id="{232D845C-A982-CC43-D26E-476CCDABFE64}"/>
              </a:ext>
            </a:extLst>
          </p:cNvPr>
          <p:cNvSpPr/>
          <p:nvPr/>
        </p:nvSpPr>
        <p:spPr>
          <a:xfrm>
            <a:off x="8559048" y="1350082"/>
            <a:ext cx="2199743" cy="427254"/>
          </a:xfrm>
          <a:prstGeom prst="rect">
            <a:avLst/>
          </a:prstGeom>
          <a:solidFill>
            <a:srgbClr val="39AEB2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417757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508" y="185005"/>
            <a:ext cx="533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ПЛАНИРУЕМАЯ СТРУКТУРА ДЦ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JETOUR</a:t>
            </a:r>
            <a:endParaRPr lang="zh-CN" altLang="en-US" sz="24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" name="Рисунок 36">
            <a:extLst>
              <a:ext uri="{FF2B5EF4-FFF2-40B4-BE49-F238E27FC236}">
                <a16:creationId xmlns:a16="http://schemas.microsoft.com/office/drawing/2014/main" id="{DAD68C4A-FE82-610B-F90F-0842BEF54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2" y="2119526"/>
            <a:ext cx="11665898" cy="3031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2508" y="4127157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2508" y="5047628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79352" y="4127157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79352" y="5047628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56196" y="4127157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15007" y="5047628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33040" y="4127157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33040" y="5047628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09884" y="4127157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93409" y="5047628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436155" y="4127157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436155" y="5047628"/>
            <a:ext cx="1449860" cy="20594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dirty="0">
                <a:solidFill>
                  <a:srgbClr val="39AE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Количество: **</a:t>
            </a:r>
            <a:endParaRPr lang="zh-CN" altLang="en-US" sz="1200" b="1" dirty="0">
              <a:solidFill>
                <a:srgbClr val="39AE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E2664F5B-D585-B128-199B-C69B479D899D}"/>
              </a:ext>
            </a:extLst>
          </p:cNvPr>
          <p:cNvSpPr txBox="1"/>
          <p:nvPr/>
        </p:nvSpPr>
        <p:spPr>
          <a:xfrm>
            <a:off x="1431587" y="5703576"/>
            <a:ext cx="9328826" cy="501931"/>
          </a:xfrm>
          <a:prstGeom prst="rect">
            <a:avLst/>
          </a:prstGeom>
          <a:noFill/>
          <a:ln w="25400">
            <a:solidFill>
              <a:srgbClr val="39AEB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Указать количество сотрудников каждого отдела для  бренда </a:t>
            </a:r>
            <a:r>
              <a:rPr lang="ru-RU" altLang="zh-CN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Джетур</a:t>
            </a:r>
            <a:r>
              <a:rPr lang="ru-RU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обязательно</a:t>
            </a:r>
            <a:r>
              <a:rPr lang="ru-RU" altLang="zh-CN" sz="2000" dirty="0">
                <a:solidFill>
                  <a:srgbClr val="39AE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직사각형 3">
            <a:extLst>
              <a:ext uri="{FF2B5EF4-FFF2-40B4-BE49-F238E27FC236}">
                <a16:creationId xmlns:a16="http://schemas.microsoft.com/office/drawing/2014/main" id="{4FA91CAB-E65D-224B-3248-9C54FF02DC04}"/>
              </a:ext>
            </a:extLst>
          </p:cNvPr>
          <p:cNvSpPr/>
          <p:nvPr/>
        </p:nvSpPr>
        <p:spPr>
          <a:xfrm>
            <a:off x="8759872" y="1352924"/>
            <a:ext cx="2199743" cy="427254"/>
          </a:xfrm>
          <a:prstGeom prst="rect">
            <a:avLst/>
          </a:prstGeom>
          <a:solidFill>
            <a:srgbClr val="39AEB2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417294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373" y="160231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ДАННЫЕ ПО СУЩЕСТВУЮЩЕМУ БИЗНЕСУ</a:t>
            </a:r>
          </a:p>
        </p:txBody>
      </p:sp>
      <p:graphicFrame>
        <p:nvGraphicFramePr>
          <p:cNvPr id="3" name="Group 106">
            <a:extLst>
              <a:ext uri="{FF2B5EF4-FFF2-40B4-BE49-F238E27FC236}">
                <a16:creationId xmlns:a16="http://schemas.microsoft.com/office/drawing/2014/main" id="{EA93DD93-4A6C-552E-E0B8-5D5D0005E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53794"/>
              </p:ext>
            </p:extLst>
          </p:nvPr>
        </p:nvGraphicFramePr>
        <p:xfrm>
          <a:off x="329739" y="978858"/>
          <a:ext cx="11532521" cy="4318237"/>
        </p:xfrm>
        <a:graphic>
          <a:graphicData uri="http://schemas.openxmlformats.org/drawingml/2006/table">
            <a:tbl>
              <a:tblPr/>
              <a:tblGrid>
                <a:gridCol w="283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2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Бренды в портфолио кандидата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10863" marR="110863" marT="41573" marB="41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Бренд 1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Бренд 2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Бренд 3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Бренд 3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Начало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деятельности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ДД/ММ/ГГГГ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ДД/ММ/ГГГГ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ДД/ММ/ГГГГ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ДД/ММ/ГГГГ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Площадь шоурума/ сервиса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0" lang="en-US" altLang="zh-CN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/**m</a:t>
                      </a:r>
                      <a:r>
                        <a:rPr kumimoji="0" lang="en-US" altLang="zh-CN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altLang="ko-KR" sz="14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0" lang="en-US" altLang="zh-CN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/**m</a:t>
                      </a:r>
                      <a:r>
                        <a:rPr kumimoji="0" lang="en-US" altLang="zh-CN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altLang="ko-KR" sz="14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0" lang="en-US" altLang="zh-CN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/**m</a:t>
                      </a:r>
                      <a:r>
                        <a:rPr kumimoji="0" lang="en-US" altLang="zh-CN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altLang="ko-KR" sz="14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0" lang="en-US" altLang="zh-CN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/**m</a:t>
                      </a:r>
                      <a:r>
                        <a:rPr kumimoji="0" lang="en-US" altLang="zh-CN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altLang="ko-KR" sz="14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Тип дилерского 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ru-RU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монобренд</a:t>
                      </a: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kumimoji="0" lang="ru-RU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мультибренд</a:t>
                      </a: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Продажи 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 шт.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Продажи 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 шт.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Кол-во сотрудников в 2024 году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Наличие инвестиционных обязательств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u-RU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да/нет)</a:t>
                      </a:r>
                      <a:endParaRPr kumimoji="0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u-RU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да/нет)</a:t>
                      </a:r>
                      <a:endParaRPr kumimoji="0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u-RU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да/нет)</a:t>
                      </a:r>
                      <a:endParaRPr kumimoji="0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ru-RU" altLang="ko-K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да/нет)</a:t>
                      </a:r>
                      <a:endParaRPr kumimoji="0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50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Фото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91C2F7-A1CC-EEF6-E7CC-041CED7063A7}"/>
              </a:ext>
            </a:extLst>
          </p:cNvPr>
          <p:cNvSpPr txBox="1"/>
          <p:nvPr/>
        </p:nvSpPr>
        <p:spPr>
          <a:xfrm>
            <a:off x="5000017" y="5938005"/>
            <a:ext cx="6862243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39AEB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ru-RU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портфеле брендов есть авто с пробегом, то также добавить в таблицу.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2F060-BC4D-72FC-B315-E5EF9BA08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679E4-87A1-666C-9E35-D3BD3E2E0E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373" y="160231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ПРОДАЖИ ДИЛЕРА В ГОРОДЕ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DB22FF8-CEDA-CC69-E4D0-0FAB02FDD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212069"/>
              </p:ext>
            </p:extLst>
          </p:nvPr>
        </p:nvGraphicFramePr>
        <p:xfrm>
          <a:off x="520979" y="1060621"/>
          <a:ext cx="10958024" cy="5098196"/>
        </p:xfrm>
        <a:graphic>
          <a:graphicData uri="http://schemas.openxmlformats.org/drawingml/2006/table">
            <a:tbl>
              <a:tblPr/>
              <a:tblGrid>
                <a:gridCol w="1047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26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21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39">
                <a:tc gridSpan="6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en-US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2023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16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16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16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16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20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555" marR="63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E5FF"/>
                    </a:solidFill>
                  </a:tcPr>
                </a:tc>
                <a:tc gridSpan="5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en-US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18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551" marR="6355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18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551" marR="6355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18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551" marR="6355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18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551" marR="6355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488">
                <a:tc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ru-RU" altLang="zh-CN" sz="1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Бренд</a:t>
                      </a:r>
                      <a:endParaRPr lang="zh-CN" altLang="en-US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Кол-во ДЦ в городе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Общие продажи в городе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Доля рынка в городе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Доля рынка РФ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  <a:defRPr/>
                      </a:pP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Продажи дилера</a:t>
                      </a:r>
                      <a:r>
                        <a:rPr lang="en-US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Доля дилера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Кол-во ДЦ в городе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Общие продажи в городе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Доля рынка в городе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 eaLnBrk="1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Доля рынка РФ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  <a:defRPr/>
                      </a:pP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Продажи дилера</a:t>
                      </a:r>
                      <a:r>
                        <a:rPr lang="en-US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altLang="zh-CN" sz="1200" b="1" kern="1200" dirty="0">
                          <a:solidFill>
                            <a:prstClr val="black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Доля дилера</a:t>
                      </a:r>
                      <a:endParaRPr lang="zh-CN" altLang="en-US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1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  <a:defRPr/>
                      </a:pPr>
                      <a:endParaRPr lang="zh-CN" altLang="en-US" sz="12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0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1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10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algn="ctr" defTabSz="914400" rtl="0" eaLnBrk="1" fontAlgn="b" latinLnBrk="0" hangingPunct="1">
                        <a:lnSpc>
                          <a:spcPts val="1800"/>
                        </a:lnSpc>
                        <a:buNone/>
                        <a:tabLst>
                          <a:tab pos="736600" algn="l"/>
                          <a:tab pos="1492250" algn="l"/>
                          <a:tab pos="1830705" algn="l"/>
                          <a:tab pos="2311400" algn="l"/>
                          <a:tab pos="3030855" algn="l"/>
                          <a:tab pos="3608705" algn="l"/>
                          <a:tab pos="3724275" algn="l"/>
                          <a:tab pos="3883025" algn="l"/>
                          <a:tab pos="5127625" algn="l"/>
                          <a:tab pos="5243830" algn="l"/>
                        </a:tabLst>
                      </a:pPr>
                      <a:endParaRPr lang="zh-CN" altLang="en-US" sz="12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kern="1200" dirty="0">
                        <a:solidFill>
                          <a:prstClr val="black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3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49195-297B-B2E0-A773-C1E1C2BB5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98E6F-B8F6-A6D8-F43A-63D41D4C24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373" y="160231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ДАННЫЕ ПО СУЩЕСТВУЮЩЕМУ БИЗНЕСУ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2613C5F-5D20-3531-1C20-9E44819D2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454961"/>
              </p:ext>
            </p:extLst>
          </p:nvPr>
        </p:nvGraphicFramePr>
        <p:xfrm>
          <a:off x="2114768" y="1354138"/>
          <a:ext cx="8280400" cy="4678719"/>
        </p:xfrm>
        <a:graphic>
          <a:graphicData uri="http://schemas.openxmlformats.org/drawingml/2006/table">
            <a:tbl>
              <a:tblPr/>
              <a:tblGrid>
                <a:gridCol w="460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5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/>
                      </a:pPr>
                      <a:r>
                        <a:rPr kumimoji="0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Оборот компании в 20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/2024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7667" marR="47667" marT="0" marB="0" anchor="ctr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67" marR="476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/>
                      </a:pPr>
                      <a:r>
                        <a:rPr kumimoji="0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Чистая прибыль в 20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23/2024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7667" marR="47667" marT="0" marB="0" anchor="ctr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67" marR="476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6600" algn="l"/>
                          <a:tab pos="1492250" algn="l"/>
                          <a:tab pos="1830388" algn="l"/>
                          <a:tab pos="2311400" algn="l"/>
                          <a:tab pos="3030538" algn="l"/>
                          <a:tab pos="3608388" algn="l"/>
                          <a:tab pos="3724275" algn="l"/>
                          <a:tab pos="3883025" algn="l"/>
                          <a:tab pos="5127625" algn="l"/>
                          <a:tab pos="5243513" algn="l"/>
                        </a:tabLst>
                      </a:pPr>
                      <a:r>
                        <a:rPr kumimoji="0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Собственные или заемные средства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7667" marR="47667" marT="0" marB="0" anchor="ctr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Указать в процентном соотношении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7667" marR="476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Опыт работы с факторингом</a:t>
                      </a:r>
                      <a:endParaRPr kumimoji="0" lang="en-US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67" marR="47667" marT="0" marB="0" anchor="ctr" horzOverflow="overflow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A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7667" marR="476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5759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c630a69-890b-4968-b5fa-7c62d0d499ee"/>
  <p:tag name="COMMONDATA" val="eyJoZGlkIjoiZWFmZjU2NTNiYWY3Yzk4YzJlYzVkNTllZGY0MDQyZj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36000" tIns="36000" rIns="36000" bIns="36000" rtlCol="0" anchor="t" anchorCtr="0">
        <a:noAutofit/>
      </a:bodyPr>
      <a:lstStyle>
        <a:defPPr algn="ctr" defTabSz="914400">
          <a:lnSpc>
            <a:spcPct val="150000"/>
          </a:lnSpc>
          <a:spcBef>
            <a:spcPct val="0"/>
          </a:spcBef>
          <a:defRPr sz="2400" b="1" dirty="0" smtClean="0">
            <a:solidFill>
              <a:prstClr val="black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1518</Words>
  <Application>Microsoft Office PowerPoint</Application>
  <PresentationFormat>Широкоэкранный</PresentationFormat>
  <Paragraphs>327</Paragraphs>
  <Slides>27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微软雅黑</vt:lpstr>
      <vt:lpstr>微软雅黑</vt:lpstr>
      <vt:lpstr>黑体</vt:lpstr>
      <vt:lpstr>Arial</vt:lpstr>
      <vt:lpstr>Calibri</vt:lpstr>
      <vt:lpstr>Calibri Light</vt:lpstr>
      <vt:lpstr>Modern H Medium</vt:lpstr>
      <vt:lpstr>Wingdings</vt:lpstr>
      <vt:lpstr>Office 主题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ПО СУЩЕСТВУЮЩЕМУ БИЗНЕСУ</vt:lpstr>
      <vt:lpstr>ПРОДАЖИ ДИЛЕРА В ГОРОДЕ</vt:lpstr>
      <vt:lpstr>ДАННЫЕ ПО СУЩЕСТВУЮЩЕМУ БИЗНЕСУ</vt:lpstr>
      <vt:lpstr>ДАННЫЕ ПО СУЩЕСТВУЮЩЕМУ БИЗНЕСУ</vt:lpstr>
      <vt:lpstr>Презентация PowerPoint</vt:lpstr>
      <vt:lpstr>БИЗНЕС-ПЛАН ПОСЛЕПРОДАЖНОЕ ОСЛУЖИВАНИЕ</vt:lpstr>
      <vt:lpstr>БИЗНЕС-ПЛАН МАРКЕТИНГ</vt:lpstr>
      <vt:lpstr>ИНФОРМАЦИЯ О ПРЕДЛОЖЕНИИ</vt:lpstr>
      <vt:lpstr>КАРТА РОССИИ</vt:lpstr>
      <vt:lpstr>Презентация PowerPoint</vt:lpstr>
      <vt:lpstr>КАРТА РАЙОНА</vt:lpstr>
      <vt:lpstr>СХЕМА ГЕНЕРАЛЬНОГО ПЛАНА</vt:lpstr>
      <vt:lpstr>ПЛАНИРОВКА ДЦ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Winston Dai</dc:creator>
  <cp:lastModifiedBy>Харисова Алина</cp:lastModifiedBy>
  <cp:revision>3582</cp:revision>
  <cp:lastPrinted>2022-09-19T11:01:00Z</cp:lastPrinted>
  <dcterms:created xsi:type="dcterms:W3CDTF">2015-05-20T09:23:00Z</dcterms:created>
  <dcterms:modified xsi:type="dcterms:W3CDTF">2025-01-22T10:41:00Z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2A7FEAB7B01041ADBC30068AC2251DB7</vt:lpwstr>
  </property>
  <property fmtid="{D5CDD505-2E9C-101B-9397-08002B2CF9AE}" pid="3" name="KSOProductBuildVer">
    <vt:lpwstr>2052-11.1.0.12132</vt:lpwstr>
  </property>
</Properties>
</file>